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1pPr>
    <a:lvl2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2pPr>
    <a:lvl3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3pPr>
    <a:lvl4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4pPr>
    <a:lvl5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5pPr>
    <a:lvl6pPr marL="0" marR="0" indent="2286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6pPr>
    <a:lvl7pPr marL="0" marR="0" indent="2743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7pPr>
    <a:lvl8pPr marL="0" marR="0" indent="3200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8pPr>
    <a:lvl9pPr marL="0" marR="0" indent="3657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jpeg>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2387600" y="8953500"/>
            <a:ext cx="19621500" cy="585521"/>
          </a:xfrm>
          <a:prstGeom prst="rect">
            <a:avLst/>
          </a:prstGeom>
        </p:spPr>
        <p:txBody>
          <a:bodyPr anchor="t">
            <a:spAutoFit/>
          </a:bodyPr>
          <a:lstStyle>
            <a:lvl1pPr marL="0" indent="0" algn="ctr">
              <a:spcBef>
                <a:spcPts val="0"/>
              </a:spcBef>
              <a:buSzTx/>
              <a:buNone/>
              <a:defRPr i="1" sz="3200"/>
            </a:lvl1pPr>
          </a:lstStyle>
          <a:p>
            <a:pPr/>
            <a:r>
              <a:t>–Johnny Appleseed</a:t>
            </a:r>
          </a:p>
        </p:txBody>
      </p:sp>
      <p:sp>
        <p:nvSpPr>
          <p:cNvPr id="94" name="“Type a quote here.”"/>
          <p:cNvSpPr txBox="1"/>
          <p:nvPr>
            <p:ph type="body" sz="quarter" idx="22"/>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532241774_2880x1920.jpg"/>
          <p:cNvSpPr/>
          <p:nvPr>
            <p:ph type="pic" idx="21"/>
          </p:nvPr>
        </p:nvSpPr>
        <p:spPr>
          <a:xfrm>
            <a:off x="-50800" y="-1270000"/>
            <a:ext cx="24485600" cy="16323734"/>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532241774_2880x1920.jpg"/>
          <p:cNvSpPr/>
          <p:nvPr>
            <p:ph type="pic" idx="21"/>
          </p:nvPr>
        </p:nvSpPr>
        <p:spPr>
          <a:xfrm>
            <a:off x="3125968" y="-393700"/>
            <a:ext cx="18135601" cy="12090400"/>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nchor="b"/>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532204087_1355x1355.jpg"/>
          <p:cNvSpPr/>
          <p:nvPr>
            <p:ph type="pic" sz="half" idx="21"/>
          </p:nvPr>
        </p:nvSpPr>
        <p:spPr>
          <a:xfrm>
            <a:off x="12827000" y="952500"/>
            <a:ext cx="11468100" cy="11468100"/>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532205080_1647x1098.jpg"/>
          <p:cNvSpPr/>
          <p:nvPr>
            <p:ph type="pic" sz="half" idx="21"/>
          </p:nvPr>
        </p:nvSpPr>
        <p:spPr>
          <a:xfrm>
            <a:off x="109601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532205080_1647x1098.jpg"/>
          <p:cNvSpPr/>
          <p:nvPr>
            <p:ph type="pic" sz="quarter" idx="21"/>
          </p:nvPr>
        </p:nvSpPr>
        <p:spPr>
          <a:xfrm>
            <a:off x="15300325" y="7048500"/>
            <a:ext cx="8324850" cy="5549900"/>
          </a:xfrm>
          <a:prstGeom prst="rect">
            <a:avLst/>
          </a:prstGeom>
        </p:spPr>
        <p:txBody>
          <a:bodyPr lIns="91439" tIns="45719" rIns="91439" bIns="45719" anchor="t">
            <a:noAutofit/>
          </a:bodyPr>
          <a:lstStyle/>
          <a:p>
            <a:pPr/>
          </a:p>
        </p:txBody>
      </p:sp>
      <p:sp>
        <p:nvSpPr>
          <p:cNvPr id="84" name="532204087_1355x1355.jpg"/>
          <p:cNvSpPr/>
          <p:nvPr>
            <p:ph type="pic" sz="quarter" idx="22"/>
          </p:nvPr>
        </p:nvSpPr>
        <p:spPr>
          <a:xfrm>
            <a:off x="15760700" y="863600"/>
            <a:ext cx="7404100" cy="7404100"/>
          </a:xfrm>
          <a:prstGeom prst="rect">
            <a:avLst/>
          </a:prstGeom>
        </p:spPr>
        <p:txBody>
          <a:bodyPr lIns="91439" tIns="45719" rIns="91439" bIns="45719" anchor="t">
            <a:noAutofit/>
          </a:bodyPr>
          <a:lstStyle/>
          <a:p>
            <a:pPr/>
          </a:p>
        </p:txBody>
      </p:sp>
      <p:sp>
        <p:nvSpPr>
          <p:cNvPr id="85" name="532241774_2880x1920.jpg"/>
          <p:cNvSpPr/>
          <p:nvPr>
            <p:ph type="pic" idx="23"/>
          </p:nvPr>
        </p:nvSpPr>
        <p:spPr>
          <a:xfrm>
            <a:off x="-990600" y="1130300"/>
            <a:ext cx="17202150"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1pPr>
      <a:lvl2pPr marL="0" marR="0" indent="4572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2pPr>
      <a:lvl3pPr marL="0" marR="0" indent="9144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4572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9144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 Id="rId3"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9" name="Big Mountain Resort"/>
          <p:cNvSpPr txBox="1"/>
          <p:nvPr>
            <p:ph type="ctrTitle"/>
          </p:nvPr>
        </p:nvSpPr>
        <p:spPr>
          <a:xfrm>
            <a:off x="-29867" y="9653933"/>
            <a:ext cx="24443734" cy="1913842"/>
          </a:xfrm>
          <a:prstGeom prst="rect">
            <a:avLst/>
          </a:prstGeom>
          <a:solidFill>
            <a:srgbClr val="D6F4FF"/>
          </a:solidFill>
        </p:spPr>
        <p:txBody>
          <a:bodyPr/>
          <a:lstStyle>
            <a:lvl1pPr>
              <a:defRPr>
                <a:solidFill>
                  <a:schemeClr val="accent1">
                    <a:hueOff val="114395"/>
                    <a:lumOff val="-24975"/>
                  </a:schemeClr>
                </a:solidFill>
              </a:defRPr>
            </a:lvl1pPr>
          </a:lstStyle>
          <a:p>
            <a:pPr/>
            <a:r>
              <a:t>Big Mountain Resort</a:t>
            </a:r>
          </a:p>
        </p:txBody>
      </p:sp>
      <p:sp>
        <p:nvSpPr>
          <p:cNvPr id="120" name="Ticket Pricing Strategy"/>
          <p:cNvSpPr txBox="1"/>
          <p:nvPr>
            <p:ph type="subTitle" sz="quarter" idx="1"/>
          </p:nvPr>
        </p:nvSpPr>
        <p:spPr>
          <a:xfrm>
            <a:off x="-213543" y="11931742"/>
            <a:ext cx="26102390" cy="1093549"/>
          </a:xfrm>
          <a:prstGeom prst="rect">
            <a:avLst/>
          </a:prstGeom>
          <a:solidFill>
            <a:srgbClr val="D6F4FF"/>
          </a:solidFill>
        </p:spPr>
        <p:txBody>
          <a:bodyPr/>
          <a:lstStyle>
            <a:lvl1pPr>
              <a:defRPr>
                <a:solidFill>
                  <a:schemeClr val="accent1">
                    <a:hueOff val="114395"/>
                    <a:lumOff val="-24975"/>
                  </a:schemeClr>
                </a:solidFill>
              </a:defRPr>
            </a:lvl1pPr>
          </a:lstStyle>
          <a:p>
            <a:pPr/>
            <a:r>
              <a:t>Ticket Pricing Strategy</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Big Mountain Resort offers spectacular views of Glacier National Park and Flathead National Forest, with access to 105 trails.…"/>
          <p:cNvSpPr txBox="1"/>
          <p:nvPr>
            <p:ph type="body" sz="half" idx="1"/>
          </p:nvPr>
        </p:nvSpPr>
        <p:spPr>
          <a:xfrm>
            <a:off x="1689100" y="1725433"/>
            <a:ext cx="11961315" cy="10720567"/>
          </a:xfrm>
          <a:prstGeom prst="rect">
            <a:avLst/>
          </a:prstGeom>
        </p:spPr>
        <p:txBody>
          <a:bodyPr/>
          <a:lstStyle/>
          <a:p>
            <a:pPr marL="476250" indent="-476250" defTabSz="457200">
              <a:spcBef>
                <a:spcPts val="1200"/>
              </a:spcBef>
              <a:defRPr sz="3600">
                <a:latin typeface="Helvetica"/>
                <a:ea typeface="Helvetica"/>
                <a:cs typeface="Helvetica"/>
                <a:sym typeface="Helvetica"/>
              </a:defRPr>
            </a:pPr>
            <a:r>
              <a:t>Big Mountain Resort offers spectacular views of Glacier National Park and Flathead National Forest, with access to 105 trails. </a:t>
            </a:r>
          </a:p>
          <a:p>
            <a:pPr marL="476250" indent="-476250" defTabSz="457200">
              <a:spcBef>
                <a:spcPts val="1200"/>
              </a:spcBef>
              <a:defRPr sz="3600">
                <a:latin typeface="Helvetica"/>
                <a:ea typeface="Helvetica"/>
                <a:cs typeface="Helvetica"/>
                <a:sym typeface="Helvetica"/>
              </a:defRPr>
            </a:pPr>
            <a:r>
              <a:t>Every year about 350,000 people ski or snowboard at Big Mountain. </a:t>
            </a:r>
          </a:p>
          <a:p>
            <a:pPr marL="476250" indent="-476250" defTabSz="457200">
              <a:spcBef>
                <a:spcPts val="1200"/>
              </a:spcBef>
              <a:defRPr sz="3600">
                <a:latin typeface="Helvetica"/>
                <a:ea typeface="Helvetica"/>
                <a:cs typeface="Helvetica"/>
                <a:sym typeface="Helvetica"/>
              </a:defRPr>
            </a:pPr>
            <a:r>
              <a:t>This mountain can accommodate skiers and riders of all levels and abilities. </a:t>
            </a:r>
          </a:p>
          <a:p>
            <a:pPr marL="476250" indent="-476250" defTabSz="457200">
              <a:spcBef>
                <a:spcPts val="1200"/>
              </a:spcBef>
              <a:defRPr sz="3600">
                <a:latin typeface="Helvetica"/>
                <a:ea typeface="Helvetica"/>
                <a:cs typeface="Helvetica"/>
                <a:sym typeface="Helvetica"/>
              </a:defRPr>
            </a:pPr>
            <a:r>
              <a:t>These are serviced by 11 lifts, 2 T-bars, and 1 magic carpet for novice skiers. </a:t>
            </a:r>
          </a:p>
          <a:p>
            <a:pPr marL="476250" indent="-476250" defTabSz="457200">
              <a:spcBef>
                <a:spcPts val="1200"/>
              </a:spcBef>
              <a:defRPr sz="3600">
                <a:latin typeface="Helvetica"/>
                <a:ea typeface="Helvetica"/>
                <a:cs typeface="Helvetica"/>
                <a:sym typeface="Helvetica"/>
              </a:defRPr>
            </a:pPr>
            <a:r>
              <a:t>The longest run is named Hellfire and is 3.3 miles in length. </a:t>
            </a:r>
          </a:p>
          <a:p>
            <a:pPr marL="476250" indent="-476250" defTabSz="457200">
              <a:spcBef>
                <a:spcPts val="1200"/>
              </a:spcBef>
              <a:defRPr sz="3600">
                <a:latin typeface="Helvetica"/>
                <a:ea typeface="Helvetica"/>
                <a:cs typeface="Helvetica"/>
                <a:sym typeface="Helvetica"/>
              </a:defRPr>
            </a:pPr>
            <a:r>
              <a:t>The base elevation is 4,464 ft, and the summit is 6,817 ft with a vertical drop of 2,353 ft. </a:t>
            </a:r>
          </a:p>
        </p:txBody>
      </p:sp>
      <p:sp>
        <p:nvSpPr>
          <p:cNvPr id="123" name="Big Mountain Resort features"/>
          <p:cNvSpPr txBox="1"/>
          <p:nvPr/>
        </p:nvSpPr>
        <p:spPr>
          <a:xfrm>
            <a:off x="-6110" y="320313"/>
            <a:ext cx="26102389" cy="1093549"/>
          </a:xfrm>
          <a:prstGeom prst="rect">
            <a:avLst/>
          </a:prstGeom>
          <a:solidFill>
            <a:srgbClr val="D6F4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lvl="4" indent="0" algn="l">
              <a:defRPr b="0" sz="5400">
                <a:solidFill>
                  <a:schemeClr val="accent1">
                    <a:hueOff val="114395"/>
                    <a:lumOff val="-24975"/>
                  </a:schemeClr>
                </a:solidFill>
              </a:defRPr>
            </a:pPr>
            <a:r>
              <a:t>        Big Mountain Resort features</a:t>
            </a:r>
          </a:p>
        </p:txBody>
      </p:sp>
      <p:pic>
        <p:nvPicPr>
          <p:cNvPr id="124" name="Image" descr="Image"/>
          <p:cNvPicPr>
            <a:picLocks noChangeAspect="1"/>
          </p:cNvPicPr>
          <p:nvPr/>
        </p:nvPicPr>
        <p:blipFill>
          <a:blip r:embed="rId2">
            <a:extLst/>
          </a:blip>
          <a:stretch>
            <a:fillRect/>
          </a:stretch>
        </p:blipFill>
        <p:spPr>
          <a:xfrm>
            <a:off x="14704248" y="2065138"/>
            <a:ext cx="8293101" cy="901700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Big Mountain Resort has recently installed an additional chair lift to help increase the distribution of visitors across the mountain. This additional chair increases their operating costs by $1,540,000 this season.…"/>
          <p:cNvSpPr txBox="1"/>
          <p:nvPr>
            <p:ph type="body" sz="half" idx="1"/>
          </p:nvPr>
        </p:nvSpPr>
        <p:spPr>
          <a:xfrm>
            <a:off x="13561193" y="2451663"/>
            <a:ext cx="10086958" cy="7959589"/>
          </a:xfrm>
          <a:prstGeom prst="rect">
            <a:avLst/>
          </a:prstGeom>
        </p:spPr>
        <p:txBody>
          <a:bodyPr/>
          <a:lstStyle/>
          <a:p>
            <a:pPr marL="433387" indent="-433387" defTabSz="416052">
              <a:lnSpc>
                <a:spcPts val="7200"/>
              </a:lnSpc>
              <a:spcBef>
                <a:spcPts val="1000"/>
              </a:spcBef>
              <a:defRPr sz="3276">
                <a:latin typeface="Helvetica"/>
                <a:ea typeface="Helvetica"/>
                <a:cs typeface="Helvetica"/>
                <a:sym typeface="Helvetica"/>
              </a:defRPr>
            </a:pPr>
            <a:r>
              <a:t>Big Mountain Resort has recently installed an additional chair lift to help increase the distribution of visitors across the mountain. This additional chair increases their operating costs by $1,540,000 this season. </a:t>
            </a:r>
          </a:p>
          <a:p>
            <a:pPr marL="433387" indent="-433387" defTabSz="416052">
              <a:lnSpc>
                <a:spcPts val="5200"/>
              </a:lnSpc>
              <a:spcBef>
                <a:spcPts val="1400"/>
              </a:spcBef>
              <a:defRPr sz="3276">
                <a:latin typeface="Helvetica"/>
                <a:ea typeface="Helvetica"/>
                <a:cs typeface="Helvetica"/>
                <a:sym typeface="Helvetica"/>
              </a:defRPr>
            </a:pPr>
          </a:p>
          <a:p>
            <a:pPr marL="433387" indent="-433387" defTabSz="416052">
              <a:lnSpc>
                <a:spcPts val="5200"/>
              </a:lnSpc>
              <a:spcBef>
                <a:spcPts val="1400"/>
              </a:spcBef>
              <a:defRPr sz="3276">
                <a:latin typeface="Helvetica"/>
                <a:ea typeface="Helvetica"/>
                <a:cs typeface="Helvetica"/>
                <a:sym typeface="Helvetica"/>
              </a:defRPr>
            </a:pPr>
            <a:r>
              <a:t>Pricing strategy has been to charge a premium above the average price of resorts in its market segment. It does not provide the business with a good sense of how important some facilities are compared to others and doesn’t include any investment strategies options.</a:t>
            </a:r>
          </a:p>
          <a:p>
            <a:pPr marL="0" indent="0" defTabSz="416052">
              <a:lnSpc>
                <a:spcPts val="5200"/>
              </a:lnSpc>
              <a:spcBef>
                <a:spcPts val="1400"/>
              </a:spcBef>
              <a:buSzTx/>
              <a:buNone/>
              <a:defRPr sz="3276">
                <a:latin typeface="Helvetica"/>
                <a:ea typeface="Helvetica"/>
                <a:cs typeface="Helvetica"/>
                <a:sym typeface="Helvetica"/>
              </a:defRPr>
            </a:pPr>
          </a:p>
        </p:txBody>
      </p:sp>
      <p:sp>
        <p:nvSpPr>
          <p:cNvPr id="127" name="Problem identification"/>
          <p:cNvSpPr txBox="1"/>
          <p:nvPr/>
        </p:nvSpPr>
        <p:spPr>
          <a:xfrm>
            <a:off x="-6110" y="320313"/>
            <a:ext cx="26102389" cy="1093549"/>
          </a:xfrm>
          <a:prstGeom prst="rect">
            <a:avLst/>
          </a:prstGeom>
          <a:solidFill>
            <a:srgbClr val="D6F4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lvl="4" indent="0" algn="l">
              <a:defRPr b="0" sz="5400">
                <a:solidFill>
                  <a:schemeClr val="accent1">
                    <a:hueOff val="114395"/>
                    <a:lumOff val="-24975"/>
                  </a:schemeClr>
                </a:solidFill>
              </a:defRPr>
            </a:pPr>
            <a:r>
              <a:t>        Problem identification</a:t>
            </a:r>
          </a:p>
        </p:txBody>
      </p:sp>
      <p:sp>
        <p:nvSpPr>
          <p:cNvPr id="128" name="Problem statement:…"/>
          <p:cNvSpPr txBox="1"/>
          <p:nvPr/>
        </p:nvSpPr>
        <p:spPr>
          <a:xfrm>
            <a:off x="1144735" y="2679496"/>
            <a:ext cx="11985028" cy="32385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lnSpc>
                <a:spcPts val="5700"/>
              </a:lnSpc>
              <a:spcBef>
                <a:spcPts val="1600"/>
              </a:spcBef>
              <a:defRPr b="0" sz="3600">
                <a:latin typeface="Helvetica"/>
                <a:ea typeface="Helvetica"/>
                <a:cs typeface="Helvetica"/>
                <a:sym typeface="Helvetica"/>
              </a:defRPr>
            </a:pPr>
            <a:r>
              <a:rPr b="1"/>
              <a:t>Problem statement:</a:t>
            </a:r>
            <a:r>
              <a:t> </a:t>
            </a:r>
          </a:p>
          <a:p>
            <a:pPr algn="l" defTabSz="457200">
              <a:lnSpc>
                <a:spcPts val="5700"/>
              </a:lnSpc>
              <a:spcBef>
                <a:spcPts val="1600"/>
              </a:spcBef>
              <a:defRPr b="0" sz="3600">
                <a:latin typeface="Helvetica"/>
                <a:ea typeface="Helvetica"/>
                <a:cs typeface="Helvetica"/>
                <a:sym typeface="Helvetica"/>
              </a:defRPr>
            </a:pPr>
            <a:r>
              <a:t>What opportunities does Big Mountain resort has regarding ticket price strategy in order to cover operational costs increase by $1,540,000 this season?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Ticket price change…"/>
          <p:cNvSpPr txBox="1"/>
          <p:nvPr>
            <p:ph type="body" idx="1"/>
          </p:nvPr>
        </p:nvSpPr>
        <p:spPr>
          <a:xfrm>
            <a:off x="1689100" y="1725433"/>
            <a:ext cx="21005800" cy="10720567"/>
          </a:xfrm>
          <a:prstGeom prst="rect">
            <a:avLst/>
          </a:prstGeom>
        </p:spPr>
        <p:txBody>
          <a:bodyPr/>
          <a:lstStyle/>
          <a:p>
            <a:pPr marL="0" indent="0">
              <a:buSzTx/>
              <a:buNone/>
              <a:defRPr b="1" sz="3600">
                <a:latin typeface="Helvetica"/>
                <a:ea typeface="Helvetica"/>
                <a:cs typeface="Helvetica"/>
                <a:sym typeface="Helvetica"/>
              </a:defRPr>
            </a:pPr>
            <a:r>
              <a:t>Ticket price change</a:t>
            </a:r>
          </a:p>
          <a:p>
            <a:pPr lvl="1" marL="0" indent="457200">
              <a:buSzTx/>
              <a:buNone/>
              <a:defRPr sz="3600">
                <a:latin typeface="Helvetica"/>
                <a:ea typeface="Helvetica"/>
                <a:cs typeface="Helvetica"/>
                <a:sym typeface="Helvetica"/>
              </a:defRPr>
            </a:pPr>
            <a:r>
              <a:t>Big Mountain resort has a possibility to increase ticket price from $81 to $95.47 (with mean absolute error of $10.39)</a:t>
            </a:r>
          </a:p>
          <a:p>
            <a:pPr marL="0" indent="0">
              <a:buSzTx/>
              <a:buNone/>
              <a:defRPr b="1" sz="3600">
                <a:latin typeface="Helvetica"/>
                <a:ea typeface="Helvetica"/>
                <a:cs typeface="Helvetica"/>
                <a:sym typeface="Helvetica"/>
              </a:defRPr>
            </a:pPr>
            <a:r>
              <a:t>Facilities change scenarios:</a:t>
            </a:r>
          </a:p>
          <a:p>
            <a:pPr lvl="1">
              <a:defRPr i="1" sz="3600">
                <a:latin typeface="Helvetica"/>
                <a:ea typeface="Helvetica"/>
                <a:cs typeface="Helvetica"/>
                <a:sym typeface="Helvetica"/>
              </a:defRPr>
            </a:pPr>
            <a:r>
              <a:t>Scenario 1: Reduce number of runs</a:t>
            </a:r>
          </a:p>
          <a:p>
            <a:pPr lvl="3" marL="0" indent="1371600">
              <a:buSzTx/>
              <a:buNone/>
              <a:defRPr sz="3600">
                <a:latin typeface="Helvetica"/>
                <a:ea typeface="Helvetica"/>
                <a:cs typeface="Helvetica"/>
                <a:sym typeface="Helvetica"/>
              </a:defRPr>
            </a:pPr>
            <a:r>
              <a:t>Closure of 1 least used run won’t influence on ticket price</a:t>
            </a:r>
          </a:p>
          <a:p>
            <a:pPr lvl="3" marL="0" indent="1371600">
              <a:spcBef>
                <a:spcPts val="2500"/>
              </a:spcBef>
              <a:buSzTx/>
              <a:buNone/>
              <a:defRPr sz="3600">
                <a:latin typeface="Helvetica"/>
                <a:ea typeface="Helvetica"/>
                <a:cs typeface="Helvetica"/>
                <a:sym typeface="Helvetica"/>
              </a:defRPr>
            </a:pPr>
            <a:r>
              <a:t>Further closures are possible with additional loss in ticket price and revenue</a:t>
            </a:r>
          </a:p>
          <a:p>
            <a:pPr lvl="1">
              <a:defRPr sz="3600">
                <a:latin typeface="Helvetica"/>
                <a:ea typeface="Helvetica"/>
                <a:cs typeface="Helvetica"/>
                <a:sym typeface="Helvetica"/>
              </a:defRPr>
            </a:pPr>
            <a:r>
              <a:rPr i="1"/>
              <a:t>Scenario 2: Add 1 run, increase vertical drop for 150 feet and install chair lift</a:t>
            </a:r>
            <a:r>
              <a:t> </a:t>
            </a:r>
          </a:p>
          <a:p>
            <a:pPr lvl="3" marL="0" indent="1371600">
              <a:buSzTx/>
              <a:buNone/>
              <a:defRPr sz="3600">
                <a:latin typeface="Helvetica"/>
                <a:ea typeface="Helvetica"/>
                <a:cs typeface="Helvetica"/>
                <a:sym typeface="Helvetica"/>
              </a:defRPr>
            </a:pPr>
            <a:r>
              <a:t>Ticket price could be increased by $1.99</a:t>
            </a:r>
          </a:p>
          <a:p>
            <a:pPr lvl="3" marL="0" indent="1371600">
              <a:spcBef>
                <a:spcPts val="2400"/>
              </a:spcBef>
              <a:buSzTx/>
              <a:buNone/>
              <a:defRPr sz="3600">
                <a:latin typeface="Helvetica"/>
                <a:ea typeface="Helvetica"/>
                <a:cs typeface="Helvetica"/>
                <a:sym typeface="Helvetica"/>
              </a:defRPr>
            </a:pPr>
            <a:r>
              <a:t>Additional revenue of $3,474,638 will cover new chairlift operational costs of $1,540,000</a:t>
            </a:r>
          </a:p>
        </p:txBody>
      </p:sp>
      <p:sp>
        <p:nvSpPr>
          <p:cNvPr id="131" name="Recommendation and key findings"/>
          <p:cNvSpPr txBox="1"/>
          <p:nvPr/>
        </p:nvSpPr>
        <p:spPr>
          <a:xfrm>
            <a:off x="-6110" y="320313"/>
            <a:ext cx="26102389" cy="1093549"/>
          </a:xfrm>
          <a:prstGeom prst="rect">
            <a:avLst/>
          </a:prstGeom>
          <a:solidFill>
            <a:srgbClr val="D6F4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lvl="4" indent="0" algn="l">
              <a:defRPr b="0" sz="5400">
                <a:solidFill>
                  <a:schemeClr val="accent1">
                    <a:hueOff val="114395"/>
                    <a:lumOff val="-24975"/>
                  </a:schemeClr>
                </a:solidFill>
              </a:defRPr>
            </a:pPr>
            <a:r>
              <a:t>        Recommendation and key findings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Ticket price of Big Mountain resort across US and Montana state only…"/>
          <p:cNvSpPr txBox="1"/>
          <p:nvPr>
            <p:ph type="body" sz="quarter" idx="1"/>
          </p:nvPr>
        </p:nvSpPr>
        <p:spPr>
          <a:xfrm>
            <a:off x="1499525" y="2039770"/>
            <a:ext cx="21005801" cy="2358228"/>
          </a:xfrm>
          <a:prstGeom prst="rect">
            <a:avLst/>
          </a:prstGeom>
        </p:spPr>
        <p:txBody>
          <a:bodyPr/>
          <a:lstStyle/>
          <a:p>
            <a:pPr marL="0" indent="0" defTabSz="635634">
              <a:spcBef>
                <a:spcPts val="4500"/>
              </a:spcBef>
              <a:buSzTx/>
              <a:buNone/>
              <a:defRPr b="1" sz="3696">
                <a:latin typeface="Helvetica"/>
                <a:ea typeface="Helvetica"/>
                <a:cs typeface="Helvetica"/>
                <a:sym typeface="Helvetica"/>
              </a:defRPr>
            </a:pPr>
            <a:r>
              <a:t>Ticket price of Big Mountain resort across US and Montana state only</a:t>
            </a:r>
          </a:p>
          <a:p>
            <a:pPr marL="0" indent="0" defTabSz="635634">
              <a:spcBef>
                <a:spcPts val="4500"/>
              </a:spcBef>
              <a:buSzTx/>
              <a:buNone/>
              <a:defRPr sz="3696">
                <a:latin typeface="Helvetica"/>
                <a:ea typeface="Helvetica"/>
                <a:cs typeface="Helvetica"/>
                <a:sym typeface="Helvetica"/>
              </a:defRPr>
            </a:pPr>
            <a:r>
              <a:t>Big Mountain resort is priced high above among similar resorts across US and as top resort in Montana.</a:t>
            </a:r>
          </a:p>
        </p:txBody>
      </p:sp>
      <p:sp>
        <p:nvSpPr>
          <p:cNvPr id="134" name="Modeling results and analysis"/>
          <p:cNvSpPr txBox="1"/>
          <p:nvPr/>
        </p:nvSpPr>
        <p:spPr>
          <a:xfrm>
            <a:off x="-6110" y="320313"/>
            <a:ext cx="26102389" cy="1093549"/>
          </a:xfrm>
          <a:prstGeom prst="rect">
            <a:avLst/>
          </a:prstGeom>
          <a:solidFill>
            <a:srgbClr val="D6F4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lvl="4" indent="0" algn="l">
              <a:defRPr b="0" sz="5400">
                <a:solidFill>
                  <a:schemeClr val="accent1">
                    <a:hueOff val="114395"/>
                    <a:lumOff val="-24975"/>
                  </a:schemeClr>
                </a:solidFill>
              </a:defRPr>
            </a:pPr>
            <a:r>
              <a:t>        Modeling results and analysis</a:t>
            </a:r>
          </a:p>
        </p:txBody>
      </p:sp>
      <p:pic>
        <p:nvPicPr>
          <p:cNvPr id="135" name="Image Gallery" descr="Image Gallery"/>
          <p:cNvPicPr>
            <a:picLocks noChangeAspect="1"/>
          </p:cNvPicPr>
          <p:nvPr/>
        </p:nvPicPr>
        <p:blipFill>
          <a:blip r:embed="rId2">
            <a:extLst/>
          </a:blip>
          <a:srcRect l="709" t="0" r="709" b="0"/>
          <a:stretch>
            <a:fillRect/>
          </a:stretch>
        </p:blipFill>
        <p:spPr>
          <a:xfrm>
            <a:off x="444722" y="4470653"/>
            <a:ext cx="10911302" cy="6082137"/>
          </a:xfrm>
          <a:prstGeom prst="rect">
            <a:avLst/>
          </a:prstGeom>
          <a:ln w="12700">
            <a:miter lim="400000"/>
          </a:ln>
        </p:spPr>
      </p:pic>
      <p:pic>
        <p:nvPicPr>
          <p:cNvPr id="136" name="Image Gallery" descr="Image Gallery"/>
          <p:cNvPicPr>
            <a:picLocks noChangeAspect="1"/>
          </p:cNvPicPr>
          <p:nvPr/>
        </p:nvPicPr>
        <p:blipFill>
          <a:blip r:embed="rId3">
            <a:extLst/>
          </a:blip>
          <a:srcRect l="389" t="0" r="389" b="0"/>
          <a:stretch>
            <a:fillRect/>
          </a:stretch>
        </p:blipFill>
        <p:spPr>
          <a:xfrm>
            <a:off x="12040969" y="4451275"/>
            <a:ext cx="11216275" cy="6120893"/>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Main features defined by modeling for Big Mountain resort…"/>
          <p:cNvSpPr txBox="1"/>
          <p:nvPr>
            <p:ph type="body" sz="quarter" idx="1"/>
          </p:nvPr>
        </p:nvSpPr>
        <p:spPr>
          <a:xfrm>
            <a:off x="1689100" y="1585733"/>
            <a:ext cx="22118320" cy="1993768"/>
          </a:xfrm>
          <a:prstGeom prst="rect">
            <a:avLst/>
          </a:prstGeom>
        </p:spPr>
        <p:txBody>
          <a:bodyPr/>
          <a:lstStyle/>
          <a:p>
            <a:pPr marL="0" indent="0" defTabSz="676909">
              <a:spcBef>
                <a:spcPts val="4800"/>
              </a:spcBef>
              <a:buSzTx/>
              <a:buNone/>
              <a:defRPr b="1" sz="2952">
                <a:latin typeface="Helvetica"/>
                <a:ea typeface="Helvetica"/>
                <a:cs typeface="Helvetica"/>
                <a:sym typeface="Helvetica"/>
              </a:defRPr>
            </a:pPr>
            <a:r>
              <a:t>Main features defined by modeling for Big Mountain resort</a:t>
            </a:r>
          </a:p>
          <a:p>
            <a:pPr marL="0" indent="0" defTabSz="676909">
              <a:spcBef>
                <a:spcPts val="4800"/>
              </a:spcBef>
              <a:buSzTx/>
              <a:buNone/>
              <a:defRPr sz="2952">
                <a:latin typeface="Helvetica"/>
                <a:ea typeface="Helvetica"/>
                <a:cs typeface="Helvetica"/>
                <a:sym typeface="Helvetica"/>
              </a:defRPr>
            </a:pPr>
            <a:r>
              <a:t>Big Mountain resort ranks high above the average market in every shown category and clearly can be defined as premium segment.</a:t>
            </a:r>
          </a:p>
        </p:txBody>
      </p:sp>
      <p:sp>
        <p:nvSpPr>
          <p:cNvPr id="139" name="Modeling results and analysis"/>
          <p:cNvSpPr txBox="1"/>
          <p:nvPr/>
        </p:nvSpPr>
        <p:spPr>
          <a:xfrm>
            <a:off x="-6110" y="320313"/>
            <a:ext cx="26102389" cy="1093549"/>
          </a:xfrm>
          <a:prstGeom prst="rect">
            <a:avLst/>
          </a:prstGeom>
          <a:solidFill>
            <a:srgbClr val="D6F4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lvl="4" indent="0" algn="l">
              <a:defRPr b="0" sz="5400">
                <a:solidFill>
                  <a:schemeClr val="accent1">
                    <a:hueOff val="114395"/>
                    <a:lumOff val="-24975"/>
                  </a:schemeClr>
                </a:solidFill>
              </a:defRPr>
            </a:pPr>
            <a:r>
              <a:t>        Modeling results and analysis</a:t>
            </a:r>
          </a:p>
        </p:txBody>
      </p:sp>
      <p:pic>
        <p:nvPicPr>
          <p:cNvPr id="140" name="Image Gallery" descr="Image Gallery"/>
          <p:cNvPicPr>
            <a:picLocks noChangeAspect="1"/>
          </p:cNvPicPr>
          <p:nvPr/>
        </p:nvPicPr>
        <p:blipFill>
          <a:blip r:embed="rId2">
            <a:extLst/>
          </a:blip>
          <a:srcRect l="0" t="1767" r="0" b="1767"/>
          <a:stretch>
            <a:fillRect/>
          </a:stretch>
        </p:blipFill>
        <p:spPr>
          <a:xfrm>
            <a:off x="3917647" y="3766010"/>
            <a:ext cx="7938254" cy="4173463"/>
          </a:xfrm>
          <a:prstGeom prst="rect">
            <a:avLst/>
          </a:prstGeom>
          <a:ln w="12700">
            <a:miter lim="400000"/>
          </a:ln>
        </p:spPr>
      </p:pic>
      <p:pic>
        <p:nvPicPr>
          <p:cNvPr id="141" name="Image Gallery" descr="Image Gallery"/>
          <p:cNvPicPr>
            <a:picLocks noChangeAspect="1"/>
          </p:cNvPicPr>
          <p:nvPr/>
        </p:nvPicPr>
        <p:blipFill>
          <a:blip r:embed="rId3">
            <a:extLst/>
          </a:blip>
          <a:srcRect l="0" t="2162" r="0" b="2162"/>
          <a:stretch>
            <a:fillRect/>
          </a:stretch>
        </p:blipFill>
        <p:spPr>
          <a:xfrm>
            <a:off x="12528099" y="3766010"/>
            <a:ext cx="7938254" cy="4173463"/>
          </a:xfrm>
          <a:prstGeom prst="rect">
            <a:avLst/>
          </a:prstGeom>
          <a:ln w="12700">
            <a:miter lim="400000"/>
          </a:ln>
        </p:spPr>
      </p:pic>
      <p:pic>
        <p:nvPicPr>
          <p:cNvPr id="142" name="Image Gallery" descr="Image Gallery"/>
          <p:cNvPicPr>
            <a:picLocks noChangeAspect="1"/>
          </p:cNvPicPr>
          <p:nvPr/>
        </p:nvPicPr>
        <p:blipFill>
          <a:blip r:embed="rId4">
            <a:extLst/>
          </a:blip>
          <a:srcRect l="0" t="2162" r="0" b="2162"/>
          <a:stretch>
            <a:fillRect/>
          </a:stretch>
        </p:blipFill>
        <p:spPr>
          <a:xfrm>
            <a:off x="3917647" y="8845640"/>
            <a:ext cx="7938254" cy="4173463"/>
          </a:xfrm>
          <a:prstGeom prst="rect">
            <a:avLst/>
          </a:prstGeom>
          <a:ln w="12700">
            <a:miter lim="400000"/>
          </a:ln>
        </p:spPr>
      </p:pic>
      <p:pic>
        <p:nvPicPr>
          <p:cNvPr id="143" name="Image Gallery" descr="Image Gallery"/>
          <p:cNvPicPr>
            <a:picLocks noChangeAspect="1"/>
          </p:cNvPicPr>
          <p:nvPr/>
        </p:nvPicPr>
        <p:blipFill>
          <a:blip r:embed="rId5">
            <a:extLst/>
          </a:blip>
          <a:srcRect l="0" t="2162" r="0" b="2162"/>
          <a:stretch>
            <a:fillRect/>
          </a:stretch>
        </p:blipFill>
        <p:spPr>
          <a:xfrm>
            <a:off x="12528099" y="8845640"/>
            <a:ext cx="7938254" cy="4173463"/>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Modeling results and analysis"/>
          <p:cNvSpPr txBox="1"/>
          <p:nvPr/>
        </p:nvSpPr>
        <p:spPr>
          <a:xfrm>
            <a:off x="-6110" y="320313"/>
            <a:ext cx="26102389" cy="1093549"/>
          </a:xfrm>
          <a:prstGeom prst="rect">
            <a:avLst/>
          </a:prstGeom>
          <a:solidFill>
            <a:srgbClr val="D6F4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lvl="4" indent="0" algn="l">
              <a:defRPr b="0" sz="5400">
                <a:solidFill>
                  <a:schemeClr val="accent1">
                    <a:hueOff val="114395"/>
                    <a:lumOff val="-24975"/>
                  </a:schemeClr>
                </a:solidFill>
              </a:defRPr>
            </a:pPr>
            <a:r>
              <a:t>        Modeling results and analysis</a:t>
            </a:r>
          </a:p>
        </p:txBody>
      </p:sp>
      <p:sp>
        <p:nvSpPr>
          <p:cNvPr id="146" name="Price prediction model…"/>
          <p:cNvSpPr txBox="1"/>
          <p:nvPr/>
        </p:nvSpPr>
        <p:spPr>
          <a:xfrm>
            <a:off x="1525222" y="1612529"/>
            <a:ext cx="20779686" cy="4902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spcBef>
                <a:spcPts val="1600"/>
              </a:spcBef>
              <a:defRPr sz="3600">
                <a:latin typeface="Helvetica"/>
                <a:ea typeface="Helvetica"/>
                <a:cs typeface="Helvetica"/>
                <a:sym typeface="Helvetica"/>
              </a:defRPr>
            </a:pPr>
            <a:r>
              <a:t>Price prediction model</a:t>
            </a:r>
          </a:p>
          <a:p>
            <a:pPr algn="l">
              <a:spcBef>
                <a:spcPts val="2400"/>
              </a:spcBef>
              <a:defRPr b="0" sz="3600">
                <a:latin typeface="Helvetica"/>
                <a:ea typeface="Helvetica"/>
                <a:cs typeface="Helvetica"/>
                <a:sym typeface="Helvetica"/>
              </a:defRPr>
            </a:pPr>
            <a:r>
              <a:t>Random forest was selected Big Mountain resort price prediction</a:t>
            </a:r>
          </a:p>
          <a:p>
            <a:pPr algn="l">
              <a:spcBef>
                <a:spcPts val="2400"/>
              </a:spcBef>
              <a:defRPr b="0" sz="3600">
                <a:latin typeface="Helvetica"/>
                <a:ea typeface="Helvetica"/>
                <a:cs typeface="Helvetica"/>
                <a:sym typeface="Helvetica"/>
              </a:defRPr>
            </a:pPr>
            <a:r>
              <a:t>Predicted price is $95.47</a:t>
            </a:r>
          </a:p>
          <a:p>
            <a:pPr algn="l">
              <a:spcBef>
                <a:spcPts val="2400"/>
              </a:spcBef>
              <a:defRPr b="0" sz="3600">
                <a:latin typeface="Helvetica"/>
                <a:ea typeface="Helvetica"/>
                <a:cs typeface="Helvetica"/>
                <a:sym typeface="Helvetica"/>
              </a:defRPr>
            </a:pPr>
            <a:r>
              <a:t>Mean absolute error is $10.39</a:t>
            </a:r>
          </a:p>
          <a:p>
            <a:pPr algn="l">
              <a:spcBef>
                <a:spcPts val="2400"/>
              </a:spcBef>
              <a:defRPr b="0" sz="3600">
                <a:latin typeface="Helvetica"/>
                <a:ea typeface="Helvetica"/>
                <a:cs typeface="Helvetica"/>
                <a:sym typeface="Helvetica"/>
              </a:defRPr>
            </a:pPr>
            <a:r>
              <a:t>The main contributing features:</a:t>
            </a:r>
          </a:p>
          <a:p>
            <a:pPr algn="l">
              <a:spcBef>
                <a:spcPts val="2400"/>
              </a:spcBef>
              <a:defRPr b="0" sz="3600">
                <a:latin typeface="Helvetica"/>
                <a:ea typeface="Helvetica"/>
                <a:cs typeface="Helvetica"/>
                <a:sym typeface="Helvetica"/>
              </a:defRPr>
            </a:pPr>
            <a:r>
              <a:t>Number of runs, Vertical drop, Area covers by snow making and number of fast quads.</a:t>
            </a:r>
          </a:p>
        </p:txBody>
      </p:sp>
      <p:pic>
        <p:nvPicPr>
          <p:cNvPr id="147" name="Image Gallery" descr="Image Gallery"/>
          <p:cNvPicPr>
            <a:picLocks noChangeAspect="1"/>
          </p:cNvPicPr>
          <p:nvPr/>
        </p:nvPicPr>
        <p:blipFill>
          <a:blip r:embed="rId2">
            <a:extLst/>
          </a:blip>
          <a:srcRect l="709" t="0" r="709" b="0"/>
          <a:stretch>
            <a:fillRect/>
          </a:stretch>
        </p:blipFill>
        <p:spPr>
          <a:xfrm>
            <a:off x="6108255" y="6759652"/>
            <a:ext cx="10911303" cy="6082137"/>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Scenario 1: Reduce number of runs"/>
          <p:cNvSpPr txBox="1"/>
          <p:nvPr>
            <p:ph type="body" sz="quarter" idx="1"/>
          </p:nvPr>
        </p:nvSpPr>
        <p:spPr>
          <a:xfrm>
            <a:off x="1398851" y="1346284"/>
            <a:ext cx="10780752" cy="2024051"/>
          </a:xfrm>
          <a:prstGeom prst="rect">
            <a:avLst/>
          </a:prstGeom>
        </p:spPr>
        <p:txBody>
          <a:bodyPr/>
          <a:lstStyle/>
          <a:p>
            <a:pPr marL="0" indent="0">
              <a:buSzTx/>
              <a:buNone/>
              <a:defRPr sz="3600">
                <a:latin typeface="Helvetica"/>
                <a:ea typeface="Helvetica"/>
                <a:cs typeface="Helvetica"/>
                <a:sym typeface="Helvetica"/>
              </a:defRPr>
            </a:pPr>
            <a:r>
              <a:rPr b="1"/>
              <a:t>Scenario 1: </a:t>
            </a:r>
            <a:r>
              <a:t>Reduce number of runs</a:t>
            </a:r>
          </a:p>
        </p:txBody>
      </p:sp>
      <p:sp>
        <p:nvSpPr>
          <p:cNvPr id="150" name="Modeling results and analysis"/>
          <p:cNvSpPr txBox="1"/>
          <p:nvPr/>
        </p:nvSpPr>
        <p:spPr>
          <a:xfrm>
            <a:off x="-6110" y="320313"/>
            <a:ext cx="26102389" cy="1093549"/>
          </a:xfrm>
          <a:prstGeom prst="rect">
            <a:avLst/>
          </a:prstGeom>
          <a:solidFill>
            <a:srgbClr val="D6F4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lvl="4" indent="0" algn="l">
              <a:defRPr b="0" sz="5400">
                <a:solidFill>
                  <a:schemeClr val="accent1">
                    <a:hueOff val="114395"/>
                    <a:lumOff val="-24975"/>
                  </a:schemeClr>
                </a:solidFill>
              </a:defRPr>
            </a:pPr>
            <a:r>
              <a:t>        Modeling results and analysis</a:t>
            </a:r>
          </a:p>
        </p:txBody>
      </p:sp>
      <p:pic>
        <p:nvPicPr>
          <p:cNvPr id="151" name="Image Gallery" descr="Image Gallery"/>
          <p:cNvPicPr>
            <a:picLocks noChangeAspect="1"/>
          </p:cNvPicPr>
          <p:nvPr/>
        </p:nvPicPr>
        <p:blipFill>
          <a:blip r:embed="rId2">
            <a:extLst/>
          </a:blip>
          <a:srcRect l="0" t="1272" r="0" b="1272"/>
          <a:stretch>
            <a:fillRect/>
          </a:stretch>
        </p:blipFill>
        <p:spPr>
          <a:xfrm>
            <a:off x="14397711" y="2264351"/>
            <a:ext cx="9743314" cy="5067268"/>
          </a:xfrm>
          <a:prstGeom prst="rect">
            <a:avLst/>
          </a:prstGeom>
          <a:ln w="12700">
            <a:miter lim="400000"/>
          </a:ln>
        </p:spPr>
      </p:pic>
      <p:sp>
        <p:nvSpPr>
          <p:cNvPr id="152" name="Scenario 2: Additional run, increased vertical drop for 150 feet and new chair lift:…"/>
          <p:cNvSpPr txBox="1"/>
          <p:nvPr/>
        </p:nvSpPr>
        <p:spPr>
          <a:xfrm>
            <a:off x="1217736" y="7552036"/>
            <a:ext cx="17016250" cy="57363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lgn="l">
              <a:spcBef>
                <a:spcPts val="2600"/>
              </a:spcBef>
              <a:defRPr b="0" sz="3600">
                <a:latin typeface="Helvetica"/>
                <a:ea typeface="Helvetica"/>
                <a:cs typeface="Helvetica"/>
                <a:sym typeface="Helvetica"/>
              </a:defRPr>
            </a:pPr>
            <a:r>
              <a:rPr b="1"/>
              <a:t>Scenario 2:</a:t>
            </a:r>
            <a:r>
              <a:t> Additional run, increased vertical drop for 150 feet and new chair lift:</a:t>
            </a:r>
          </a:p>
          <a:p>
            <a:pPr marL="476250" indent="-476250" algn="l" defTabSz="457200">
              <a:spcBef>
                <a:spcPts val="1200"/>
              </a:spcBef>
              <a:buSzPct val="125000"/>
              <a:buChar char="•"/>
              <a:defRPr b="0" sz="3600">
                <a:latin typeface="Helvetica"/>
                <a:ea typeface="Helvetica"/>
                <a:cs typeface="Helvetica"/>
                <a:sym typeface="Helvetica"/>
              </a:defRPr>
            </a:pPr>
            <a:r>
              <a:t>This scenario increases support for ticket price by $1.99. </a:t>
            </a:r>
          </a:p>
          <a:p>
            <a:pPr marL="476250" indent="-476250" algn="l" defTabSz="457200">
              <a:spcBef>
                <a:spcPts val="1200"/>
              </a:spcBef>
              <a:buSzPct val="125000"/>
              <a:buChar char="•"/>
              <a:defRPr b="0" sz="3600">
                <a:latin typeface="Helvetica"/>
                <a:ea typeface="Helvetica"/>
                <a:cs typeface="Helvetica"/>
                <a:sym typeface="Helvetica"/>
              </a:defRPr>
            </a:pPr>
            <a:r>
              <a:t>Over the season, this could be expected to amount to $3,474,638 </a:t>
            </a:r>
          </a:p>
        </p:txBody>
      </p:sp>
      <p:sp>
        <p:nvSpPr>
          <p:cNvPr id="153" name="Removal of 1 run won’t change ticket price but can be efficient for cost cut.…"/>
          <p:cNvSpPr txBox="1"/>
          <p:nvPr/>
        </p:nvSpPr>
        <p:spPr>
          <a:xfrm>
            <a:off x="1157335" y="3264275"/>
            <a:ext cx="13205758" cy="45323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marL="433387" indent="-433387" algn="l" defTabSz="323596">
              <a:spcBef>
                <a:spcPts val="700"/>
              </a:spcBef>
              <a:buSzPct val="125000"/>
              <a:buChar char="•"/>
              <a:defRPr b="0" sz="3276">
                <a:latin typeface="Helvetica"/>
                <a:ea typeface="Helvetica"/>
                <a:cs typeface="Helvetica"/>
                <a:sym typeface="Helvetica"/>
              </a:defRPr>
            </a:pPr>
            <a:r>
              <a:t>Removal of 1 run won’t change ticket price but can be efficient for cost cut.</a:t>
            </a:r>
          </a:p>
          <a:p>
            <a:pPr marL="433387" indent="-433387" algn="l" defTabSz="323596">
              <a:spcBef>
                <a:spcPts val="700"/>
              </a:spcBef>
              <a:buSzPct val="125000"/>
              <a:buChar char="•"/>
              <a:defRPr b="0" sz="3276">
                <a:latin typeface="Helvetica"/>
                <a:ea typeface="Helvetica"/>
                <a:cs typeface="Helvetica"/>
                <a:sym typeface="Helvetica"/>
              </a:defRPr>
            </a:pPr>
            <a:r>
              <a:t>Closing 2 and 3 successively reduces support for ticket price and so revenue.</a:t>
            </a:r>
          </a:p>
          <a:p>
            <a:pPr marL="433387" indent="-433387" algn="l" defTabSz="323596">
              <a:spcBef>
                <a:spcPts val="700"/>
              </a:spcBef>
              <a:buSzPct val="125000"/>
              <a:buChar char="•"/>
              <a:defRPr b="0" sz="3276">
                <a:latin typeface="Helvetica"/>
                <a:ea typeface="Helvetica"/>
                <a:cs typeface="Helvetica"/>
                <a:sym typeface="Helvetica"/>
              </a:defRPr>
            </a:pPr>
            <a:r>
              <a:t>If decision will be made to close 3 runs then company can close 4 or 5 runs as ticket price will stay the same as with only 3 runs closure.</a:t>
            </a:r>
          </a:p>
          <a:p>
            <a:pPr marL="433387" indent="-433387" algn="l" defTabSz="323596">
              <a:spcBef>
                <a:spcPts val="700"/>
              </a:spcBef>
              <a:buSzPct val="125000"/>
              <a:buChar char="•"/>
              <a:defRPr b="0" sz="3276">
                <a:latin typeface="Helvetica"/>
                <a:ea typeface="Helvetica"/>
                <a:cs typeface="Helvetica"/>
                <a:sym typeface="Helvetica"/>
              </a:defRPr>
            </a:pPr>
            <a:r>
              <a:t>Further closures could lead to additional large drop in ticket price. </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Ticket price model shouldn’t be based on average by segment as there is a room for price increase based on facilities available.…"/>
          <p:cNvSpPr txBox="1"/>
          <p:nvPr>
            <p:ph type="body" idx="1"/>
          </p:nvPr>
        </p:nvSpPr>
        <p:spPr>
          <a:xfrm>
            <a:off x="1689100" y="1725433"/>
            <a:ext cx="21005800" cy="10720567"/>
          </a:xfrm>
          <a:prstGeom prst="rect">
            <a:avLst/>
          </a:prstGeom>
        </p:spPr>
        <p:txBody>
          <a:bodyPr/>
          <a:lstStyle/>
          <a:p>
            <a:pPr>
              <a:defRPr>
                <a:latin typeface="Helvetica"/>
                <a:ea typeface="Helvetica"/>
                <a:cs typeface="Helvetica"/>
                <a:sym typeface="Helvetica"/>
              </a:defRPr>
            </a:pPr>
            <a:r>
              <a:t>Ticket price model shouldn’t be based on average by segment as there is a room for price increase based on facilities available.</a:t>
            </a:r>
          </a:p>
          <a:p>
            <a:pPr>
              <a:defRPr>
                <a:latin typeface="Helvetica"/>
                <a:ea typeface="Helvetica"/>
                <a:cs typeface="Helvetica"/>
                <a:sym typeface="Helvetica"/>
              </a:defRPr>
            </a:pPr>
            <a:r>
              <a:t>There are opportunities for facilities operations investment strategies based on built model as for closing least used run and so for creating additional one with increased vertical drop plus new chairlift for its service.</a:t>
            </a:r>
          </a:p>
          <a:p>
            <a:pPr>
              <a:defRPr>
                <a:latin typeface="Helvetica"/>
                <a:ea typeface="Helvetica"/>
                <a:cs typeface="Helvetica"/>
                <a:sym typeface="Helvetica"/>
              </a:defRPr>
            </a:pPr>
            <a:r>
              <a:t>Further strategies and scenarios can be investigated with additional data for operational costs for existing runs and snow covering.</a:t>
            </a:r>
          </a:p>
        </p:txBody>
      </p:sp>
      <p:sp>
        <p:nvSpPr>
          <p:cNvPr id="156" name="Conclusion"/>
          <p:cNvSpPr txBox="1"/>
          <p:nvPr/>
        </p:nvSpPr>
        <p:spPr>
          <a:xfrm>
            <a:off x="-6110" y="320313"/>
            <a:ext cx="26102389" cy="1093549"/>
          </a:xfrm>
          <a:prstGeom prst="rect">
            <a:avLst/>
          </a:prstGeom>
          <a:solidFill>
            <a:srgbClr val="D6F4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lvl="4" indent="0" algn="l">
              <a:defRPr b="0" sz="5400">
                <a:solidFill>
                  <a:schemeClr val="accent1">
                    <a:hueOff val="114395"/>
                    <a:lumOff val="-24975"/>
                  </a:schemeClr>
                </a:solidFill>
              </a:defRPr>
            </a:pPr>
            <a:r>
              <a:t>        Conclusion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